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9" r:id="rId13"/>
    <p:sldId id="280" r:id="rId14"/>
    <p:sldId id="281" r:id="rId15"/>
    <p:sldId id="282" r:id="rId16"/>
    <p:sldId id="283" r:id="rId17"/>
    <p:sldId id="284" r:id="rId18"/>
    <p:sldId id="295" r:id="rId19"/>
    <p:sldId id="256" r:id="rId20"/>
    <p:sldId id="288" r:id="rId21"/>
    <p:sldId id="290" r:id="rId22"/>
    <p:sldId id="261" r:id="rId23"/>
    <p:sldId id="292" r:id="rId24"/>
    <p:sldId id="262" r:id="rId25"/>
    <p:sldId id="293" r:id="rId26"/>
    <p:sldId id="294" r:id="rId27"/>
    <p:sldId id="296" r:id="rId28"/>
    <p:sldId id="297" r:id="rId29"/>
    <p:sldId id="269" r:id="rId30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2C39-C8C4-4E87-8D40-27B4214E6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EC809-A9EC-40F8-9CAE-A4B6150B7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41403-BEE7-4708-B935-00BC6689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58C66-3D6E-4251-AD45-449C8146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45760-5684-449C-BF0C-854D1716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7517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17E5-C870-4660-98E3-AE28113A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70153-8E47-4B68-AFD5-02D7166E1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CA174-095E-4E98-9FF9-6A593748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05A08-48E4-45B2-924D-63AAA4D1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EB8D3-8A9C-4602-8B80-C3F3B854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1222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767FB1-AED2-4F5B-8B2B-D9A94AE65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7D9F9-EA6D-477C-9528-DC4AA124D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2AB19-2FD6-42B2-A272-51E7A372E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307F9-4FBE-4A68-8B47-9A1CD2C2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923F5-B585-48C0-9F1B-2DA825C8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9191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876D-812E-4E5F-AF9C-772863B8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81F4-E741-489D-B0EC-E2F506625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15A27-FFD2-47BD-86D0-7B8641F4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6C43F-5584-4D59-A03C-F980ECBD3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970E7-6946-4278-89C7-0D553A33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5316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1C69-64ED-43A7-BEA6-E1054499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DCAE3-6AA0-4D9D-B96B-D93AC5CB7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7FBED-6CA3-4169-9691-62F8A2012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0BFED-12CF-465F-A34D-C99D706D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71979-35AF-4401-AF15-AC62E330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6B13-838F-44E7-8661-633358C9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F707-139E-4BB3-8725-3CC26ADDF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6EE5B-9D3C-4F21-9A90-6D226DB00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8BD35-1B56-432E-9729-55C68FB6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84B1B-7151-4C00-8A95-9DFEFBF5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5A03-2AF2-49A4-BA6D-1EDC7680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3710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EB2CC-DFA5-4C4A-ADB7-0DA675FED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174FA-461A-4F19-BB24-F10002A9B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8E82A-7F2B-422D-93E0-D51C570F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AC385-F4ED-481A-A118-156F0EB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121A0-8BEC-4858-A3E1-0A87615A1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E1C71-EBEB-485C-8BE4-90B255A58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5882C7-9C73-4C48-A0BD-19321EFA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435DC-7796-4809-BC0A-11C4AF21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663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EC3D-0E6F-4DA7-9300-8761E57E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AC3E88-98F7-4334-9101-58E3F0E8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DB205-65E2-4C03-B2BF-D82AE952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A7726-43CB-4D34-AE1F-E347939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14783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866B9-91C3-4544-9457-89AB2520B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53AC9-15CF-4AC2-9A49-0BC425AD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B0BF5-36DE-4C0B-BD13-DB40B1B6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8748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BA84-B631-4865-AB97-E1927F32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A33D1-DA40-4703-881F-0CA346B95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74355-109E-4840-82F9-4339B63A4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8C239-C4B1-45E2-9798-662116A4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C8F52-2883-4359-8D48-50C18462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7B77F-66C0-4328-BBFD-5DAC730E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341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BEB1-7EEC-4CDF-A0E2-07F850F3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7E548-45C9-4458-A9E9-A5A2E255C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9FC89-645D-4DBD-9A7C-A2013E6F9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6AF9C-90B2-4109-9B27-D7BA073A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57BAF-5FC5-42A7-BE50-7F6EF1F3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CB677-D670-438F-8034-17469077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3338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69AD-DB3A-4289-A6EE-4DB08460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7BB54-B8C8-4117-A7B2-707124F60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84358-75D0-40CF-9AB2-DB31D8A47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08024-82D2-46F5-A695-E7C5731AC290}" type="datetimeFigureOut">
              <a:rPr lang="en-PK" smtClean="0"/>
              <a:t>01/11/2019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78BEE-DA11-4787-8695-828E75D35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91FC7-7D69-4B91-9053-404F31ACB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811FF-0393-4886-AEFC-39E1794FFB4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9415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f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8197A-2279-438D-84FD-4C257FA9B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88" y="0"/>
            <a:ext cx="7681012" cy="6858000"/>
          </a:xfr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F0BB0C2F-449A-41ED-A874-5E74FF4FAB9C}"/>
              </a:ext>
            </a:extLst>
          </p:cNvPr>
          <p:cNvSpPr txBox="1">
            <a:spLocks/>
          </p:cNvSpPr>
          <p:nvPr/>
        </p:nvSpPr>
        <p:spPr>
          <a:xfrm>
            <a:off x="4962617" y="608105"/>
            <a:ext cx="5403540" cy="839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Eras Light ITC" panose="020B0402030504020804" pitchFamily="34" charset="0"/>
              </a:rPr>
              <a:t>CONFIDENCE BUILDING</a:t>
            </a:r>
            <a:br>
              <a:rPr lang="en-US" b="1" u="sng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Eras Light ITC" panose="020B0402030504020804" pitchFamily="34" charset="0"/>
              </a:rPr>
            </a:br>
            <a:endParaRPr lang="en-PK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8442DE8-2905-473F-9B67-48EA62A6025F}"/>
              </a:ext>
            </a:extLst>
          </p:cNvPr>
          <p:cNvSpPr txBox="1">
            <a:spLocks/>
          </p:cNvSpPr>
          <p:nvPr/>
        </p:nvSpPr>
        <p:spPr>
          <a:xfrm>
            <a:off x="7499877" y="2787589"/>
            <a:ext cx="4339973" cy="3330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PK" sz="16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GROUP MEMBER</a:t>
            </a:r>
            <a:r>
              <a:rPr lang="en-US" sz="1600" b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S</a:t>
            </a:r>
            <a:endParaRPr lang="en-PK" sz="1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AMNA NAEEM</a:t>
            </a:r>
            <a:endParaRPr lang="en-PK" sz="1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MUNEEBA SOHAIL</a:t>
            </a:r>
            <a:endParaRPr lang="en-PK" sz="1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ROMEESA KHALID</a:t>
            </a:r>
            <a:endParaRPr lang="en-PK" sz="1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SABEELA ALI</a:t>
            </a:r>
            <a:endParaRPr lang="en-PK" sz="1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PK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WAJIHA ISMAIL</a:t>
            </a:r>
          </a:p>
          <a:p>
            <a:pPr marL="0" indent="0">
              <a:buNone/>
            </a:pPr>
            <a:endParaRPr lang="en-PK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0E2A7-910F-47C8-98D7-E7E878E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3" y="1688976"/>
            <a:ext cx="3534045" cy="33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636E-04EA-4E1F-85DD-7FFA9D97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602"/>
            <a:ext cx="9974802" cy="93608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PK" sz="4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TAKE THE 100 DAYS OF REJECTION CHALLENGE</a:t>
            </a:r>
            <a:endParaRPr lang="en-PK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686D-A318-47CB-B0B2-EC9E04241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07"/>
            <a:ext cx="9974802" cy="180664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/>
            <a:r>
              <a:rPr lang="en-US" sz="2400"/>
              <a:t>Busting fear.</a:t>
            </a:r>
            <a:endParaRPr lang="en-PK" sz="2400"/>
          </a:p>
          <a:p>
            <a:pPr marL="0"/>
            <a:r>
              <a:rPr lang="en-US" sz="2400"/>
              <a:t>You want to have fun while building up your self-confidence.</a:t>
            </a:r>
          </a:p>
          <a:p>
            <a:pPr marL="0"/>
            <a:endParaRPr lang="en-US" sz="2400"/>
          </a:p>
          <a:p>
            <a:pPr marL="0" indent="0">
              <a:buNone/>
            </a:pPr>
            <a:r>
              <a:rPr lang="en-US" sz="2400" i="1"/>
              <a:t>“No one can make you feel inferior without your consent.” -- Eleanor Roosevelt</a:t>
            </a:r>
            <a:endParaRPr lang="en-PK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0989C-6C44-4BA9-BF00-88F8B82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65" y="4599193"/>
            <a:ext cx="2667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66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8BE7-9F7E-4E90-9FCA-5BE414055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2458"/>
            <a:ext cx="8962748" cy="829554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STOP COMPARING STAY FOCUSED ON YOU</a:t>
            </a:r>
            <a:endParaRPr lang="en-PK"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D455-0F93-42E8-8EB0-5F4ED2D9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0728"/>
            <a:ext cx="8962748" cy="179646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Every body should not compare with one another</a:t>
            </a:r>
          </a:p>
          <a:p>
            <a:r>
              <a:rPr lang="en-US" sz="2400" dirty="0">
                <a:solidFill>
                  <a:schemeClr val="dk1"/>
                </a:solidFill>
              </a:rPr>
              <a:t>Every one has their own strengths and weakness</a:t>
            </a:r>
          </a:p>
          <a:p>
            <a:r>
              <a:rPr lang="en-US" sz="2400" dirty="0">
                <a:solidFill>
                  <a:schemeClr val="dk1"/>
                </a:solidFill>
              </a:rPr>
              <a:t>When you accept everything you  </a:t>
            </a:r>
            <a:r>
              <a:rPr lang="en-US" sz="2400">
                <a:solidFill>
                  <a:schemeClr val="dk1"/>
                </a:solidFill>
              </a:rPr>
              <a:t>will  succeed</a:t>
            </a:r>
            <a:endParaRPr lang="en-US" sz="2400" dirty="0">
              <a:solidFill>
                <a:schemeClr val="dk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25C2919-8A63-4F25-85AC-5B9D57A4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71" y="4384965"/>
            <a:ext cx="2823099" cy="21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3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7B57-7129-4E93-AB45-3E8DACDA7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9911"/>
            <a:ext cx="8119369" cy="740777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 FEARLESS</a:t>
            </a:r>
            <a:endParaRPr lang="en-PK"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727F8-EA8A-4357-8122-8D1966D6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71854"/>
            <a:ext cx="8048348" cy="274637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/>
              <a:t>If you set big goals and have big dreams you’re going to feel over whelmed and you are not going to feel like. You can’t do it</a:t>
            </a:r>
          </a:p>
          <a:p>
            <a:r>
              <a:rPr lang="en-US" sz="2400" dirty="0"/>
              <a:t>You have to look inside yourself  and gather every, once courage you have</a:t>
            </a:r>
          </a:p>
          <a:p>
            <a:r>
              <a:rPr lang="en-US" sz="2400" dirty="0"/>
              <a:t>Think about hoe much you want to achieve  your goal and put your fear aside and keep going</a:t>
            </a:r>
          </a:p>
          <a:p>
            <a:pPr marL="0" indent="0">
              <a:buNone/>
            </a:pPr>
            <a:endParaRPr lang="en-PK" dirty="0"/>
          </a:p>
        </p:txBody>
      </p:sp>
      <p:pic>
        <p:nvPicPr>
          <p:cNvPr id="4" name="Content Placeholder 59">
            <a:extLst>
              <a:ext uri="{FF2B5EF4-FFF2-40B4-BE49-F238E27FC236}">
                <a16:creationId xmlns:a16="http://schemas.microsoft.com/office/drawing/2014/main" id="{95E1F184-4EC4-40F2-8253-3FA50DBD4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67" y="3804732"/>
            <a:ext cx="2791187" cy="2791187"/>
          </a:xfrm>
          <a:prstGeom prst="rect">
            <a:avLst/>
          </a:prstGeom>
        </p:spPr>
      </p:pic>
      <p:pic>
        <p:nvPicPr>
          <p:cNvPr id="5" name="Content Placeholder 48">
            <a:extLst>
              <a:ext uri="{FF2B5EF4-FFF2-40B4-BE49-F238E27FC236}">
                <a16:creationId xmlns:a16="http://schemas.microsoft.com/office/drawing/2014/main" id="{CB32F154-B9FA-4358-B9CF-DE4EB7647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270" y="1487642"/>
            <a:ext cx="2466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4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7EB7-2A3B-4AAC-B00B-9D9F309A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235"/>
            <a:ext cx="7835283" cy="909453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PK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STAND UP FOR YOUR 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3584-2C58-499B-8FF8-9AAC02533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335"/>
            <a:ext cx="7835283" cy="250350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Someone says that your goal is stupid ,that you can not do it because of doubts inside your head</a:t>
            </a:r>
          </a:p>
          <a:p>
            <a:r>
              <a:rPr lang="en-US" sz="2400" dirty="0"/>
              <a:t>Tell people that you believe in your goal and you are going to accomplish it.</a:t>
            </a:r>
          </a:p>
          <a:p>
            <a:r>
              <a:rPr lang="en-US" sz="2400" dirty="0"/>
              <a:t>Don’t let anyone ,ever make you feel like you don’t deserve what you want.</a:t>
            </a:r>
          </a:p>
          <a:p>
            <a:endParaRPr lang="en-P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09099-F249-4CA0-8ADF-A3128343F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574" y="4691562"/>
            <a:ext cx="2636554" cy="17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1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8DE7-E103-4AEA-912C-4D3B9673D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0"/>
            <a:ext cx="7382522" cy="723022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  <a:ea typeface="+mn-ea"/>
                <a:cs typeface="+mn-cs"/>
              </a:rPr>
              <a:t>ACT POSITIVE</a:t>
            </a:r>
            <a:endParaRPr lang="en-PK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AC763-F968-4135-B252-DBC20C84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71299" cy="227585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n-GB" sz="2400" dirty="0"/>
              <a:t>Improve your personality and build confidence by acting positive.</a:t>
            </a:r>
            <a:endParaRPr lang="en-PK" sz="2400" dirty="0"/>
          </a:p>
          <a:p>
            <a:pPr lvl="0"/>
            <a:r>
              <a:rPr lang="en-GB" sz="2400" dirty="0"/>
              <a:t>Action is the key of developing self-confidence.</a:t>
            </a:r>
            <a:endParaRPr lang="en-PK" sz="2400" dirty="0"/>
          </a:p>
          <a:p>
            <a:pPr lvl="0"/>
            <a:r>
              <a:rPr lang="en-GB" sz="2400" dirty="0"/>
              <a:t>When you start acting positive you can feel good changes in yourself.</a:t>
            </a:r>
            <a:endParaRPr lang="en-P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57B8-45DB-49EC-91B6-86655B991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199" y="4340828"/>
            <a:ext cx="2893507" cy="210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0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ABA7E-E422-489E-8221-6A660E6F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3479"/>
            <a:ext cx="7302623" cy="758533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GET PREPARED</a:t>
            </a:r>
            <a:endParaRPr lang="en-PK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D259-9D8F-4507-B68F-DFDD7FFE3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259"/>
            <a:ext cx="7302623" cy="219595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GB" sz="2400" dirty="0">
                <a:solidFill>
                  <a:schemeClr val="dk1"/>
                </a:solidFill>
              </a:rPr>
              <a:t>When you are prepared you feel confident.</a:t>
            </a:r>
            <a:endParaRPr lang="en-PK" sz="2400" dirty="0">
              <a:solidFill>
                <a:schemeClr val="dk1"/>
              </a:solidFill>
            </a:endParaRPr>
          </a:p>
          <a:p>
            <a:r>
              <a:rPr lang="en-GB" sz="2400" dirty="0">
                <a:solidFill>
                  <a:schemeClr val="dk1"/>
                </a:solidFill>
              </a:rPr>
              <a:t>You feel confident in your abilities when you prepare yourself.</a:t>
            </a:r>
            <a:endParaRPr lang="en-PK" sz="2400" dirty="0">
              <a:solidFill>
                <a:schemeClr val="dk1"/>
              </a:solidFill>
            </a:endParaRPr>
          </a:p>
          <a:p>
            <a:r>
              <a:rPr lang="en-GB" sz="2400" dirty="0">
                <a:solidFill>
                  <a:schemeClr val="dk1"/>
                </a:solidFill>
              </a:rPr>
              <a:t>Preparation is the key to success.</a:t>
            </a:r>
            <a:endParaRPr lang="en-PK" sz="2400" dirty="0">
              <a:solidFill>
                <a:schemeClr val="dk1"/>
              </a:solidFill>
            </a:endParaRPr>
          </a:p>
          <a:p>
            <a:endParaRPr lang="en-PK" sz="24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5A2C6-9157-4AE9-AF78-CC6C6AFEA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26" y="4279035"/>
            <a:ext cx="2267794" cy="22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56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6953-85AF-44AC-AA5D-1F217750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234"/>
            <a:ext cx="7666608" cy="705267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 GRATEFUL</a:t>
            </a:r>
            <a:endParaRPr lang="en-PK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68E5A-FE44-47B9-A39C-9B49C03D0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66608" cy="182309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GB" sz="2400" dirty="0">
                <a:solidFill>
                  <a:schemeClr val="dk1"/>
                </a:solidFill>
              </a:rPr>
              <a:t>Be thankful if you want to be happy and build a strong inner confidence.</a:t>
            </a:r>
            <a:endParaRPr lang="en-PK" sz="2400" dirty="0">
              <a:solidFill>
                <a:schemeClr val="dk1"/>
              </a:solidFill>
            </a:endParaRPr>
          </a:p>
          <a:p>
            <a:r>
              <a:rPr lang="en-GB" sz="2400" dirty="0">
                <a:solidFill>
                  <a:schemeClr val="dk1"/>
                </a:solidFill>
              </a:rPr>
              <a:t>It help you to remove negative thoughts from your mind.</a:t>
            </a:r>
            <a:endParaRPr lang="en-PK" sz="2400" dirty="0">
              <a:solidFill>
                <a:schemeClr val="dk1"/>
              </a:solidFill>
            </a:endParaRPr>
          </a:p>
          <a:p>
            <a:r>
              <a:rPr lang="en-GB" sz="2400" dirty="0">
                <a:solidFill>
                  <a:schemeClr val="dk1"/>
                </a:solidFill>
              </a:rPr>
              <a:t>Gratitude can turn negative in to positive.</a:t>
            </a:r>
            <a:endParaRPr lang="en-PK" sz="2400" dirty="0">
              <a:solidFill>
                <a:schemeClr val="dk1"/>
              </a:solidFill>
            </a:endParaRPr>
          </a:p>
          <a:p>
            <a:endParaRPr lang="en-PK" sz="24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44553-8B30-4A7C-9F0F-634D386BD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604" y="4191723"/>
            <a:ext cx="2156503" cy="2156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CEEB80-3FA9-4D5A-8ED5-FCFC58E1F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04" y="4188361"/>
            <a:ext cx="3241060" cy="21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20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055B-03B8-4D27-BA3E-ECED3619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968"/>
            <a:ext cx="6849862" cy="629174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GB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DRESS UP WELL</a:t>
            </a:r>
            <a:endParaRPr lang="en-PK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AACCB-34D8-4A88-9DC4-F3D41DE58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9862" cy="160337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GB" sz="2400" dirty="0">
                <a:solidFill>
                  <a:schemeClr val="dk1"/>
                </a:solidFill>
              </a:rPr>
              <a:t>When you dress up well you feel confident.</a:t>
            </a:r>
            <a:endParaRPr lang="en-PK" sz="2400" dirty="0">
              <a:solidFill>
                <a:schemeClr val="dk1"/>
              </a:solidFill>
            </a:endParaRPr>
          </a:p>
          <a:p>
            <a:r>
              <a:rPr lang="en-GB" sz="2400" dirty="0">
                <a:solidFill>
                  <a:schemeClr val="dk1"/>
                </a:solidFill>
              </a:rPr>
              <a:t>Good looks no doubt will add to your personality.</a:t>
            </a:r>
            <a:endParaRPr lang="en-PK" sz="2400" dirty="0">
              <a:solidFill>
                <a:schemeClr val="dk1"/>
              </a:solidFill>
            </a:endParaRPr>
          </a:p>
          <a:p>
            <a:r>
              <a:rPr lang="en-GB" sz="2400" dirty="0">
                <a:solidFill>
                  <a:schemeClr val="dk1"/>
                </a:solidFill>
              </a:rPr>
              <a:t>It plays a major role in personality development.</a:t>
            </a:r>
            <a:endParaRPr lang="en-PK" sz="2400" dirty="0">
              <a:solidFill>
                <a:schemeClr val="dk1"/>
              </a:solidFill>
            </a:endParaRPr>
          </a:p>
          <a:p>
            <a:endParaRPr lang="en-PK" sz="24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55260-FC66-4EF1-889C-60DD5F67A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015" y="4152301"/>
            <a:ext cx="2991775" cy="1747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346AA-6D55-4441-BFB0-CD0674103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67" y="4152301"/>
            <a:ext cx="2364529" cy="17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25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7453336" y="-459432"/>
            <a:ext cx="4752528" cy="5112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1">
                  <a:lumMod val="50000"/>
                </a:schemeClr>
              </a:solidFill>
              <a:latin typeface="Sitka Tex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34576"/>
            <a:ext cx="9144000" cy="7063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7568" y="908720"/>
            <a:ext cx="4752528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itchFamily="34" charset="0"/>
                <a:cs typeface="Arial" pitchFamily="34" charset="0"/>
              </a:rPr>
              <a:t>SMILE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Condensed" pitchFamily="34" charset="0"/>
              </a:rPr>
              <a:t>A SMILE IS THE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Condensed" pitchFamily="34" charset="0"/>
              </a:rPr>
              <a:t>LIGHT ON YOUR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Condensed" pitchFamily="34" charset="0"/>
              </a:rPr>
              <a:t>FACE THAT LETS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Condensed" pitchFamily="34" charset="0"/>
              </a:rPr>
              <a:t>SOMEONE KOW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Condensed" pitchFamily="34" charset="0"/>
              </a:rPr>
              <a:t>YOU’RE HOME</a:t>
            </a:r>
            <a:r>
              <a:rPr lang="en-US" b="1" dirty="0">
                <a:solidFill>
                  <a:schemeClr val="bg1"/>
                </a:solidFill>
                <a:latin typeface="Sitka Text" pitchFamily="2" charset="0"/>
              </a:rPr>
              <a:t>.</a:t>
            </a:r>
          </a:p>
          <a:p>
            <a:pPr algn="ctr"/>
            <a:endParaRPr lang="en-US" b="1" dirty="0">
              <a:solidFill>
                <a:schemeClr val="accent1">
                  <a:lumMod val="50000"/>
                </a:schemeClr>
              </a:solidFill>
              <a:latin typeface="Sitka Text" pitchFamily="2" charset="0"/>
            </a:endParaRPr>
          </a:p>
          <a:p>
            <a:pPr algn="ctr"/>
            <a:endParaRPr lang="en-US" b="1" dirty="0">
              <a:solidFill>
                <a:schemeClr val="accent1">
                  <a:lumMod val="50000"/>
                </a:schemeClr>
              </a:solidFill>
              <a:latin typeface="Sitka Text" pitchFamily="2" charset="0"/>
            </a:endParaRPr>
          </a:p>
          <a:p>
            <a:pPr algn="ctr"/>
            <a:endParaRPr lang="en-US" b="1" dirty="0">
              <a:solidFill>
                <a:schemeClr val="accent1">
                  <a:lumMod val="50000"/>
                </a:schemeClr>
              </a:solidFill>
              <a:latin typeface="Sitka Text" pitchFamily="2" charset="0"/>
            </a:endParaRPr>
          </a:p>
          <a:p>
            <a:pPr algn="ctr"/>
            <a:endParaRPr lang="en-US" b="1" dirty="0">
              <a:solidFill>
                <a:schemeClr val="accent1">
                  <a:lumMod val="50000"/>
                </a:schemeClr>
              </a:solidFill>
              <a:latin typeface="Sitka Text" pitchFamily="2" charset="0"/>
            </a:endParaRPr>
          </a:p>
          <a:p>
            <a:pPr algn="ctr"/>
            <a:endParaRPr lang="en-US" b="1" dirty="0">
              <a:solidFill>
                <a:schemeClr val="accent1">
                  <a:lumMod val="50000"/>
                </a:schemeClr>
              </a:solidFill>
              <a:latin typeface="Sitka Text" pitchFamily="2" charset="0"/>
            </a:endParaRPr>
          </a:p>
          <a:p>
            <a:pPr algn="ctr"/>
            <a:endParaRPr lang="en-US" sz="1050" b="1" dirty="0">
              <a:solidFill>
                <a:schemeClr val="accent1">
                  <a:lumMod val="50000"/>
                </a:schemeClr>
              </a:solidFill>
              <a:latin typeface="Sitka Text" pitchFamily="2" charset="0"/>
            </a:endParaRPr>
          </a:p>
          <a:p>
            <a:pPr algn="ctr"/>
            <a:endParaRPr lang="en-US" sz="1050" b="1" dirty="0">
              <a:solidFill>
                <a:schemeClr val="accent1">
                  <a:lumMod val="50000"/>
                </a:schemeClr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23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-4014"/>
            <a:ext cx="9252520" cy="73894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19536" y="692696"/>
            <a:ext cx="4680520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Narrow" pitchFamily="34" charset="0"/>
              </a:rPr>
              <a:t>THE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Script MT Bold" pitchFamily="66" charset="0"/>
              </a:rPr>
              <a:t> </a:t>
            </a:r>
            <a:r>
              <a:rPr lang="en-US" sz="5400" i="1" dirty="0">
                <a:solidFill>
                  <a:schemeClr val="bg1"/>
                </a:solidFill>
                <a:latin typeface="Script MT Bold" pitchFamily="66" charset="0"/>
              </a:rPr>
              <a:t>GOOD NEWS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Arial Narrow" pitchFamily="34" charset="0"/>
              </a:rPr>
              <a:t>GIRL</a:t>
            </a:r>
          </a:p>
        </p:txBody>
      </p:sp>
    </p:spTree>
    <p:extLst>
      <p:ext uri="{BB962C8B-B14F-4D97-AF65-F5344CB8AC3E}">
        <p14:creationId xmlns:p14="http://schemas.microsoft.com/office/powerpoint/2010/main" val="304016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D86E-48A3-4BA6-A866-E51BB078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864" y="1686757"/>
            <a:ext cx="5255581" cy="101598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4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SELF-CONFIDENT</a:t>
            </a:r>
            <a:endParaRPr lang="en-P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A4C39-E5D6-47B6-9AAD-2458C0ABA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8" y="0"/>
            <a:ext cx="6027948" cy="319596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EFFD2A-C2F3-4BCB-AD84-B664801D3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3768"/>
            <a:ext cx="6019060" cy="3684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5A91A3-F693-4BDB-9B68-5CCEB02AC0B9}"/>
              </a:ext>
            </a:extLst>
          </p:cNvPr>
          <p:cNvSpPr txBox="1"/>
          <p:nvPr/>
        </p:nvSpPr>
        <p:spPr>
          <a:xfrm>
            <a:off x="6613865" y="3666473"/>
            <a:ext cx="5255580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PK" sz="2400"/>
              <a:t>Self-confidence is trusting </a:t>
            </a:r>
            <a:r>
              <a:rPr lang="en-US" sz="2400"/>
              <a:t>in </a:t>
            </a:r>
            <a:r>
              <a:rPr lang="en-PK" sz="2400"/>
              <a:t>your own abilities, capacities and judgment.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4015395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0"/>
            <a:ext cx="9359374" cy="6858000"/>
          </a:xfrm>
        </p:spPr>
      </p:pic>
      <p:sp>
        <p:nvSpPr>
          <p:cNvPr id="17" name="Rectangle 16"/>
          <p:cNvSpPr/>
          <p:nvPr/>
        </p:nvSpPr>
        <p:spPr>
          <a:xfrm>
            <a:off x="1343472" y="4077072"/>
            <a:ext cx="7416824" cy="2780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Bahnschrift Condensed" pitchFamily="34" charset="0"/>
                <a:cs typeface="Arial" pitchFamily="34" charset="0"/>
              </a:rPr>
              <a:t>DREAMS</a:t>
            </a:r>
            <a:r>
              <a:rPr lang="en-US" sz="5400" dirty="0">
                <a:latin typeface="Bahnschrift Light" pitchFamily="34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94981" y="764704"/>
            <a:ext cx="676875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 JOURNEY OF A THOUSAND MILES</a:t>
            </a:r>
          </a:p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BEGINS WITH A SINGLE  STEP.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CHINESE PROVERB</a:t>
            </a:r>
          </a:p>
        </p:txBody>
      </p:sp>
    </p:spTree>
    <p:extLst>
      <p:ext uri="{BB962C8B-B14F-4D97-AF65-F5344CB8AC3E}">
        <p14:creationId xmlns:p14="http://schemas.microsoft.com/office/powerpoint/2010/main" val="607042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520777" y="2636912"/>
            <a:ext cx="3600400" cy="2808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5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55783" cy="6858000"/>
          </a:xfrm>
        </p:spPr>
      </p:pic>
      <p:sp>
        <p:nvSpPr>
          <p:cNvPr id="8" name="Rectangle 7"/>
          <p:cNvSpPr/>
          <p:nvPr/>
        </p:nvSpPr>
        <p:spPr>
          <a:xfrm>
            <a:off x="4066578" y="1124744"/>
            <a:ext cx="5441001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ITS</a:t>
            </a:r>
          </a:p>
          <a:p>
            <a:pPr lvl="0" algn="ctr"/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Curlz MT" pitchFamily="82" charset="0"/>
                <a:cs typeface="Arial" pitchFamily="34" charset="0"/>
              </a:rPr>
              <a:t>NEVER</a:t>
            </a:r>
            <a:r>
              <a:rPr lang="en-US" sz="6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0" algn="ctr"/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TOO LATE</a:t>
            </a:r>
          </a:p>
        </p:txBody>
      </p:sp>
    </p:spTree>
    <p:extLst>
      <p:ext uri="{BB962C8B-B14F-4D97-AF65-F5344CB8AC3E}">
        <p14:creationId xmlns:p14="http://schemas.microsoft.com/office/powerpoint/2010/main" val="1591798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15580" y="2130107"/>
            <a:ext cx="7560840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Arial Narrow" pitchFamily="34" charset="0"/>
              </a:rPr>
              <a:t>Imperfect action is better than perfect inaction.</a:t>
            </a:r>
          </a:p>
          <a:p>
            <a:pPr algn="ctr"/>
            <a:r>
              <a:rPr lang="en-US" sz="2800" dirty="0"/>
              <a:t>Harry Truman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79576" y="4797152"/>
            <a:ext cx="792088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>
                <a:latin typeface="Arial Narrow" pitchFamily="34" charset="0"/>
              </a:rPr>
              <a:t>Do It Now</a:t>
            </a:r>
          </a:p>
        </p:txBody>
      </p:sp>
    </p:spTree>
    <p:extLst>
      <p:ext uri="{BB962C8B-B14F-4D97-AF65-F5344CB8AC3E}">
        <p14:creationId xmlns:p14="http://schemas.microsoft.com/office/powerpoint/2010/main" val="420228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520777" y="2636912"/>
            <a:ext cx="3600400" cy="2808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5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43872" y="4599130"/>
            <a:ext cx="5256584" cy="1692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EXPECT THE BEST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1703512" y="548680"/>
            <a:ext cx="4104456" cy="2736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Bahnschrift Condensed" pitchFamily="34" charset="0"/>
              </a:rPr>
              <a:t>It’s  A Funny Thing About Life;</a:t>
            </a:r>
          </a:p>
          <a:p>
            <a:pPr algn="ctr"/>
            <a:r>
              <a:rPr lang="en-US" sz="3200" b="1" dirty="0">
                <a:latin typeface="Bahnschrift Condensed" pitchFamily="34" charset="0"/>
              </a:rPr>
              <a:t>If You Refuse To Accept</a:t>
            </a:r>
          </a:p>
          <a:p>
            <a:pPr algn="ctr"/>
            <a:r>
              <a:rPr lang="en-US" sz="3200" b="1" dirty="0">
                <a:latin typeface="Bahnschrift Condensed" pitchFamily="34" charset="0"/>
              </a:rPr>
              <a:t>Anything But The Best,</a:t>
            </a:r>
          </a:p>
          <a:p>
            <a:pPr algn="ctr"/>
            <a:r>
              <a:rPr lang="en-US" sz="3200" b="1" dirty="0">
                <a:latin typeface="Bahnschrift Condensed" pitchFamily="34" charset="0"/>
              </a:rPr>
              <a:t>You Very Often Get It.</a:t>
            </a:r>
          </a:p>
          <a:p>
            <a:pPr algn="ctr"/>
            <a:endParaRPr lang="en-US" sz="3200" b="1" dirty="0">
              <a:latin typeface="Bahnschrift Condensed" pitchFamily="34" charset="0"/>
            </a:endParaRPr>
          </a:p>
          <a:p>
            <a:pPr algn="ctr"/>
            <a:r>
              <a:rPr lang="en-US" sz="3200" b="1" dirty="0">
                <a:latin typeface="Bahnschrift Condensed" pitchFamily="34" charset="0"/>
              </a:rPr>
              <a:t>W. Somerset Maughn</a:t>
            </a:r>
          </a:p>
        </p:txBody>
      </p:sp>
    </p:spTree>
    <p:extLst>
      <p:ext uri="{BB962C8B-B14F-4D97-AF65-F5344CB8AC3E}">
        <p14:creationId xmlns:p14="http://schemas.microsoft.com/office/powerpoint/2010/main" val="396835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4414"/>
            <a:ext cx="9143999" cy="6849172"/>
          </a:xfrm>
        </p:spPr>
      </p:pic>
      <p:sp>
        <p:nvSpPr>
          <p:cNvPr id="5" name="Oval 4"/>
          <p:cNvSpPr/>
          <p:nvPr/>
        </p:nvSpPr>
        <p:spPr>
          <a:xfrm>
            <a:off x="3647728" y="548680"/>
            <a:ext cx="6336704" cy="46805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2">
                    <a:lumMod val="50000"/>
                  </a:schemeClr>
                </a:solidFill>
              </a:rPr>
              <a:t>Understand this </a:t>
            </a:r>
          </a:p>
          <a:p>
            <a:pPr algn="ctr"/>
            <a:r>
              <a:rPr lang="en-US" sz="5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Blackadder ITC" pitchFamily="82" charset="0"/>
              </a:rPr>
              <a:t>Life- changing law</a:t>
            </a:r>
          </a:p>
        </p:txBody>
      </p:sp>
    </p:spTree>
    <p:extLst>
      <p:ext uri="{BB962C8B-B14F-4D97-AF65-F5344CB8AC3E}">
        <p14:creationId xmlns:p14="http://schemas.microsoft.com/office/powerpoint/2010/main" val="3871796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5" name="Oval 4"/>
          <p:cNvSpPr/>
          <p:nvPr/>
        </p:nvSpPr>
        <p:spPr>
          <a:xfrm>
            <a:off x="2049108" y="908720"/>
            <a:ext cx="4608512" cy="23762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rial Narrow" pitchFamily="34" charset="0"/>
              </a:rPr>
              <a:t>FAITH</a:t>
            </a:r>
          </a:p>
        </p:txBody>
      </p:sp>
      <p:sp>
        <p:nvSpPr>
          <p:cNvPr id="6" name="Rectangle 5"/>
          <p:cNvSpPr/>
          <p:nvPr/>
        </p:nvSpPr>
        <p:spPr>
          <a:xfrm>
            <a:off x="4583832" y="3717032"/>
            <a:ext cx="5400600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Beautiful Light Is Born Of Darkness,</a:t>
            </a:r>
          </a:p>
          <a:p>
            <a:pPr algn="ctr"/>
            <a:r>
              <a:rPr lang="en-US" sz="2400" dirty="0"/>
              <a:t>So The Faith That Springs From Conflict</a:t>
            </a:r>
          </a:p>
          <a:p>
            <a:pPr algn="ctr"/>
            <a:r>
              <a:rPr lang="en-US" sz="2400" dirty="0"/>
              <a:t>Is Often The Strongest And Best</a:t>
            </a:r>
          </a:p>
          <a:p>
            <a:pPr algn="ctr"/>
            <a:r>
              <a:rPr lang="en-US" sz="2400" dirty="0"/>
              <a:t>   R. Turnbull</a:t>
            </a:r>
          </a:p>
        </p:txBody>
      </p:sp>
    </p:spTree>
    <p:extLst>
      <p:ext uri="{BB962C8B-B14F-4D97-AF65-F5344CB8AC3E}">
        <p14:creationId xmlns:p14="http://schemas.microsoft.com/office/powerpoint/2010/main" val="714334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7" name="Rectangle 6"/>
          <p:cNvSpPr/>
          <p:nvPr/>
        </p:nvSpPr>
        <p:spPr>
          <a:xfrm>
            <a:off x="3431704" y="1322254"/>
            <a:ext cx="6840760" cy="230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rgbClr val="988D3E"/>
                </a:solidFill>
              </a:rPr>
              <a:t>KEEP THE </a:t>
            </a:r>
            <a:r>
              <a:rPr 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urlz MT" pitchFamily="82" charset="0"/>
              </a:rPr>
              <a:t>FAITH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BF67E-3CB0-4B86-B940-D0D900314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42" y="3845377"/>
            <a:ext cx="20955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73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F90A-B4A2-462E-BE28-83A29BFF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27074" cy="1325563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PK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rPr>
              <a:t>FIND OUT HOW CONFIDENT YOU APPEAR TO OTHERS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B9830D1-686C-4EC6-8AC8-648ACA15C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869" y="2346670"/>
            <a:ext cx="10227074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Three ways to find out that what others think about you, are you confident or not?</a:t>
            </a:r>
          </a:p>
          <a:p>
            <a:endParaRPr lang="en-US" altLang="en-PK" sz="2400" dirty="0">
              <a:solidFill>
                <a:schemeClr val="dk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PK" altLang="en-PK" sz="2400" dirty="0">
                <a:solidFill>
                  <a:schemeClr val="dk1"/>
                </a:solidFill>
              </a:rPr>
              <a:t>"What are three adjectives you would use to describe me?"</a:t>
            </a:r>
          </a:p>
          <a:p>
            <a:pPr algn="just"/>
            <a:r>
              <a:rPr lang="en-PK" altLang="en-PK" sz="2400" dirty="0">
                <a:solidFill>
                  <a:schemeClr val="dk1"/>
                </a:solidFill>
              </a:rPr>
              <a:t>Are these adjectives consistent with how you see yourself?</a:t>
            </a:r>
            <a:endParaRPr lang="en-US" altLang="en-PK" sz="2400" dirty="0">
              <a:solidFill>
                <a:schemeClr val="dk1"/>
              </a:solidFill>
            </a:endParaRPr>
          </a:p>
          <a:p>
            <a:pPr algn="just"/>
            <a:endParaRPr lang="en-PK" altLang="en-PK" sz="2400" dirty="0">
              <a:solidFill>
                <a:schemeClr val="dk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PK" altLang="en-PK" sz="2400" dirty="0">
                <a:solidFill>
                  <a:schemeClr val="dk1"/>
                </a:solidFill>
              </a:rPr>
              <a:t>Go through previous recommendations</a:t>
            </a:r>
            <a:r>
              <a:rPr lang="en-US" altLang="en-PK" sz="2400" dirty="0">
                <a:solidFill>
                  <a:schemeClr val="dk1"/>
                </a:solidFill>
              </a:rPr>
              <a:t>, performance reviews and comments you received</a:t>
            </a:r>
          </a:p>
          <a:p>
            <a:pPr algn="just"/>
            <a:endParaRPr lang="en-US" altLang="en-PK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326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ABBEB00-FF23-468E-ADC8-CEE6FD0EAB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902346"/>
            <a:ext cx="10515600" cy="4247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en-PK" sz="2400" dirty="0">
                <a:solidFill>
                  <a:schemeClr val="dk1"/>
                </a:solidFill>
              </a:rPr>
              <a:t>Compare your actions in the table below: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381950-125A-49E4-98C0-20C9F1BC8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550551"/>
              </p:ext>
            </p:extLst>
          </p:nvPr>
        </p:nvGraphicFramePr>
        <p:xfrm>
          <a:off x="838200" y="1695636"/>
          <a:ext cx="7338134" cy="39239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69067">
                  <a:extLst>
                    <a:ext uri="{9D8B030D-6E8A-4147-A177-3AD203B41FA5}">
                      <a16:colId xmlns:a16="http://schemas.microsoft.com/office/drawing/2014/main" val="3380777127"/>
                    </a:ext>
                  </a:extLst>
                </a:gridCol>
                <a:gridCol w="3669067">
                  <a:extLst>
                    <a:ext uri="{9D8B030D-6E8A-4147-A177-3AD203B41FA5}">
                      <a16:colId xmlns:a16="http://schemas.microsoft.com/office/drawing/2014/main" val="2257998264"/>
                    </a:ext>
                  </a:extLst>
                </a:gridCol>
              </a:tblGrid>
              <a:tr h="428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PK" sz="1600" u="sng">
                          <a:effectLst/>
                        </a:rPr>
                        <a:t>CONFIDENT BEHAVIOR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PK" sz="1600" u="sng">
                          <a:effectLst/>
                        </a:rPr>
                        <a:t>LOW SELF-CONFIDENCE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5965194"/>
                  </a:ext>
                </a:extLst>
              </a:tr>
              <a:tr h="11728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PK" sz="1400">
                          <a:effectLst/>
                        </a:rPr>
                        <a:t>Doing what you feel is right even if others criticize you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PK" sz="1400">
                          <a:effectLst/>
                        </a:rPr>
                        <a:t>Acting based on what you think will win your peers and manager’s approval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3874429"/>
                  </a:ext>
                </a:extLst>
              </a:tr>
              <a:tr h="7740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PK" sz="1400">
                          <a:effectLst/>
                        </a:rPr>
                        <a:t>The ability to take calculated risks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PK" sz="1400">
                          <a:effectLst/>
                        </a:rPr>
                        <a:t>Staying in your comfort zone for fear of failure and rejection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1986462"/>
                  </a:ext>
                </a:extLst>
              </a:tr>
              <a:tr h="7740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PK" sz="1400">
                          <a:effectLst/>
                        </a:rPr>
                        <a:t>Knowing how to accept compliments graciously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</a:t>
                      </a:r>
                      <a:r>
                        <a:rPr lang="en-PK" sz="1400" dirty="0" err="1">
                          <a:effectLst/>
                        </a:rPr>
                        <a:t>gnoring</a:t>
                      </a:r>
                      <a:r>
                        <a:rPr lang="en-PK" sz="1400" dirty="0">
                          <a:effectLst/>
                        </a:rPr>
                        <a:t> compliments</a:t>
                      </a:r>
                      <a:endParaRPr lang="en-P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794768"/>
                  </a:ext>
                </a:extLst>
              </a:tr>
              <a:tr h="7740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PK" sz="1400">
                          <a:effectLst/>
                        </a:rPr>
                        <a:t>Owning up to your mistakes</a:t>
                      </a:r>
                      <a:endParaRPr lang="en-PK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PK" sz="1400" dirty="0">
                          <a:effectLst/>
                        </a:rPr>
                        <a:t>Passing blame, or covering it up until you can fix them</a:t>
                      </a:r>
                      <a:endParaRPr lang="en-PK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172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077D777-89AB-4A16-BC77-6694EE8C8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074" y="1864780"/>
            <a:ext cx="22955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83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2B3E787D-CB3D-491B-A4E3-32D0D6F7D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58" y="773096"/>
            <a:ext cx="5065203" cy="379890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C25E9E-E464-4302-94DE-08CB71C17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971619" cy="2574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3217D5-578D-4E8A-B640-DDBBE111F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3" y="2574524"/>
            <a:ext cx="4971619" cy="42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2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E2AA-0A51-4B8F-89A8-3D54F493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5523"/>
            <a:ext cx="5047695" cy="794043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PK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VISUALIZE YOURSELF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C0239-A317-4D36-8116-9B67A286C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01" y="2388091"/>
            <a:ext cx="4296600" cy="21483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6D3AF-5FCA-44A9-B197-F58BE17719EE}"/>
              </a:ext>
            </a:extLst>
          </p:cNvPr>
          <p:cNvSpPr txBox="1"/>
          <p:nvPr/>
        </p:nvSpPr>
        <p:spPr>
          <a:xfrm>
            <a:off x="838200" y="2752079"/>
            <a:ext cx="5112798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PK"/>
            </a:defPPr>
            <a:lvl1pPr algn="just">
              <a:defRPr sz="2400"/>
            </a:lvl1pPr>
          </a:lstStyle>
          <a:p>
            <a:r>
              <a:rPr lang="en-PK" i="1" dirty="0"/>
              <a:t>“What the mind can conceive and believe it can achieve.” -- Napoleon Hill</a:t>
            </a:r>
          </a:p>
        </p:txBody>
      </p:sp>
    </p:spTree>
    <p:extLst>
      <p:ext uri="{BB962C8B-B14F-4D97-AF65-F5344CB8AC3E}">
        <p14:creationId xmlns:p14="http://schemas.microsoft.com/office/powerpoint/2010/main" val="353224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A246-CA39-401F-9469-42F8F1B5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42974" cy="1325563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PK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TAKE RISKS ONCE YOU'VE GAINED ENOUGH SELF CONFIDENCE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61DAA-DE94-4EF8-847F-625F21489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2" y="1982494"/>
            <a:ext cx="2874635" cy="234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61587-26AD-4EE4-BC82-EFC12572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80" y="4297661"/>
            <a:ext cx="2805346" cy="2347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74D1DA-B1F0-43F6-BE00-A9B229580D5A}"/>
              </a:ext>
            </a:extLst>
          </p:cNvPr>
          <p:cNvSpPr txBox="1"/>
          <p:nvPr/>
        </p:nvSpPr>
        <p:spPr>
          <a:xfrm>
            <a:off x="864832" y="2562856"/>
            <a:ext cx="6468124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PK"/>
            </a:defPPr>
            <a:lvl1pPr algn="just">
              <a:defRPr sz="2400"/>
            </a:lvl1pPr>
          </a:lstStyle>
          <a:p>
            <a:r>
              <a:rPr lang="en-US" dirty="0"/>
              <a:t>Skill foundation</a:t>
            </a:r>
            <a:endParaRPr lang="en-PK" dirty="0"/>
          </a:p>
          <a:p>
            <a:r>
              <a:rPr lang="en-US" dirty="0"/>
              <a:t>Don’t stop there, stretch yourself by practical challenges</a:t>
            </a:r>
            <a:endParaRPr lang="en-PK" dirty="0"/>
          </a:p>
          <a:p>
            <a:r>
              <a:rPr lang="en-US" dirty="0"/>
              <a:t>Boost your newfound self-confidence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7107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4C627-3220-48E5-B0B1-6C199A4FC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86" y="0"/>
            <a:ext cx="9889725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C5D56-93F9-4FE2-9954-DFFF1D61F31E}"/>
              </a:ext>
            </a:extLst>
          </p:cNvPr>
          <p:cNvSpPr txBox="1"/>
          <p:nvPr/>
        </p:nvSpPr>
        <p:spPr>
          <a:xfrm>
            <a:off x="1491448" y="572606"/>
            <a:ext cx="9064101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K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QUESTION YOUR INNER CRITIC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0E691-2F6E-453F-BDD2-3F3CD821E5FC}"/>
              </a:ext>
            </a:extLst>
          </p:cNvPr>
          <p:cNvSpPr txBox="1"/>
          <p:nvPr/>
        </p:nvSpPr>
        <p:spPr>
          <a:xfrm>
            <a:off x="2716568" y="2649983"/>
            <a:ext cx="6027939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dirty="0"/>
              <a:t> </a:t>
            </a:r>
            <a:r>
              <a:rPr lang="en-US" sz="2400" i="1" dirty="0"/>
              <a:t>“You have been criticizing yourself for years, and it hasn’t worked. Try approving of yourself and see what happens.” -- Louise L. Hay</a:t>
            </a:r>
            <a:endParaRPr lang="en-PK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CD548-89EA-4718-B281-C306CAAFA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13" y="4002883"/>
            <a:ext cx="4626427" cy="27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3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D647-FA0E-4BE4-A45D-6C8B0EA7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767"/>
            <a:ext cx="6583532" cy="802921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K" sz="4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SET YOURSELF UP TO WIN</a:t>
            </a:r>
            <a:endParaRPr lang="en-PK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1B2F-A51A-4685-B2C5-639A5242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0531"/>
            <a:ext cx="6707819" cy="34921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/>
            <a:r>
              <a:rPr lang="en-US" sz="2400">
                <a:solidFill>
                  <a:schemeClr val="dk1"/>
                </a:solidFill>
              </a:rPr>
              <a:t>Set goals</a:t>
            </a:r>
            <a:endParaRPr lang="en-PK" sz="2400">
              <a:solidFill>
                <a:schemeClr val="dk1"/>
              </a:solidFill>
            </a:endParaRPr>
          </a:p>
          <a:p>
            <a:pPr marL="0"/>
            <a:r>
              <a:rPr lang="en-US" sz="2400">
                <a:solidFill>
                  <a:schemeClr val="dk1"/>
                </a:solidFill>
              </a:rPr>
              <a:t>Built a stream of successes</a:t>
            </a:r>
            <a:endParaRPr lang="en-PK" sz="2400">
              <a:solidFill>
                <a:schemeClr val="dk1"/>
              </a:solidFill>
            </a:endParaRPr>
          </a:p>
          <a:p>
            <a:pPr marL="0"/>
            <a:r>
              <a:rPr lang="en-US" sz="2400">
                <a:solidFill>
                  <a:schemeClr val="dk1"/>
                </a:solidFill>
              </a:rPr>
              <a:t>Achievements</a:t>
            </a:r>
          </a:p>
          <a:p>
            <a:pPr marL="0"/>
            <a:endParaRPr lang="en-US" sz="240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2400" i="1">
                <a:solidFill>
                  <a:schemeClr val="dk1"/>
                </a:solidFill>
              </a:rPr>
              <a:t>“To establish true self-confidence, we must concentrate on our successes and forget about the failures and the negatives in our lives.” -- Denis Waitley</a:t>
            </a:r>
            <a:endParaRPr lang="en-PK" sz="2400" i="1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0AE38-F9FC-4687-8BE8-A6470E7CD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914" y="2368960"/>
            <a:ext cx="2689566" cy="323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8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1CA6-92C0-499C-A40E-C0F7A9CC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949"/>
            <a:ext cx="6299447" cy="78897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PK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HELP SOMEONE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F91F5-2820-4EB8-B694-CA51C364B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029"/>
            <a:ext cx="6299447" cy="152740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/>
            <a:r>
              <a:rPr lang="en-US" sz="2400" dirty="0">
                <a:solidFill>
                  <a:schemeClr val="dk1"/>
                </a:solidFill>
              </a:rPr>
              <a:t>Instead of focusing on your own weaknesses</a:t>
            </a:r>
            <a:endParaRPr lang="en-PK" sz="2400" dirty="0">
              <a:solidFill>
                <a:schemeClr val="dk1"/>
              </a:solidFill>
            </a:endParaRPr>
          </a:p>
          <a:p>
            <a:pPr marL="0"/>
            <a:r>
              <a:rPr lang="en-US" sz="2400" dirty="0">
                <a:solidFill>
                  <a:schemeClr val="dk1"/>
                </a:solidFill>
              </a:rPr>
              <a:t> volunteer to mentor</a:t>
            </a:r>
            <a:endParaRPr lang="en-PK" sz="2400" dirty="0">
              <a:solidFill>
                <a:schemeClr val="dk1"/>
              </a:solidFill>
            </a:endParaRPr>
          </a:p>
          <a:p>
            <a:pPr marL="0"/>
            <a:r>
              <a:rPr lang="en-US" sz="2400" dirty="0">
                <a:solidFill>
                  <a:schemeClr val="dk1"/>
                </a:solidFill>
              </a:rPr>
              <a:t>assist or teach</a:t>
            </a:r>
            <a:endParaRPr lang="en-PK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83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E41C-45A8-43BE-950B-AC7DDC87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764"/>
            <a:ext cx="7915183" cy="77121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PK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CREATE PERSONAL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470C-CB80-4FD5-98F7-73B257955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5222"/>
            <a:ext cx="7915183" cy="970841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/>
            <a:r>
              <a:rPr lang="en-US" sz="2400" i="1" dirty="0">
                <a:solidFill>
                  <a:schemeClr val="dk1"/>
                </a:solidFill>
              </a:rPr>
              <a:t>“Never be bullied into silence. Never allow yourself to be made a victim. Accept no one’s definition of your life, but define yourself.”-- Harvey Fierstein</a:t>
            </a:r>
            <a:endParaRPr lang="en-PK" sz="2400" i="1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A252F-D5E2-4981-BA4B-92B3D384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295" y="3570773"/>
            <a:ext cx="3533085" cy="24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8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5205-24BB-4630-8B06-6CC20A47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376"/>
            <a:ext cx="6237303" cy="67356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PK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CARE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37BE2-0FCC-4E29-8C2C-24F1EBBEC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8690"/>
            <a:ext cx="10515600" cy="266647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/>
            <a:r>
              <a:rPr lang="en-US" sz="2400" dirty="0"/>
              <a:t>good physical health</a:t>
            </a:r>
            <a:endParaRPr lang="en-PK" sz="2400" dirty="0"/>
          </a:p>
          <a:p>
            <a:pPr marL="0"/>
            <a:r>
              <a:rPr lang="en-US" sz="2400" dirty="0"/>
              <a:t>emotional health</a:t>
            </a:r>
            <a:endParaRPr lang="en-PK" sz="2400" dirty="0"/>
          </a:p>
          <a:p>
            <a:pPr marL="0"/>
            <a:r>
              <a:rPr lang="en-US" sz="2400" dirty="0"/>
              <a:t> feel good about yourself</a:t>
            </a:r>
            <a:endParaRPr lang="en-PK" sz="2400" dirty="0"/>
          </a:p>
          <a:p>
            <a:pPr marL="0"/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“Self-care is never a selfish act -- it is simply good stewardship of the only gift I have, the gift I was put on earth to offer to others.” -- Parker Palmer</a:t>
            </a:r>
            <a:endParaRPr lang="en-PK" sz="2400" i="1" dirty="0"/>
          </a:p>
        </p:txBody>
      </p:sp>
    </p:spTree>
    <p:extLst>
      <p:ext uri="{BB962C8B-B14F-4D97-AF65-F5344CB8AC3E}">
        <p14:creationId xmlns:p14="http://schemas.microsoft.com/office/powerpoint/2010/main" val="395046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741</Words>
  <Application>Microsoft Office PowerPoint</Application>
  <PresentationFormat>Widescreen</PresentationFormat>
  <Paragraphs>128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Arial Narrow</vt:lpstr>
      <vt:lpstr>Bahnschrift Condensed</vt:lpstr>
      <vt:lpstr>Bahnschrift Light</vt:lpstr>
      <vt:lpstr>Blackadder ITC</vt:lpstr>
      <vt:lpstr>Calibri</vt:lpstr>
      <vt:lpstr>Calibri Light</vt:lpstr>
      <vt:lpstr>Curlz MT</vt:lpstr>
      <vt:lpstr>Eras Light ITC</vt:lpstr>
      <vt:lpstr>Script MT Bold</vt:lpstr>
      <vt:lpstr>Sitka Text</vt:lpstr>
      <vt:lpstr>Office Theme</vt:lpstr>
      <vt:lpstr>PowerPoint Presentation</vt:lpstr>
      <vt:lpstr>SELF-CONFIDENT</vt:lpstr>
      <vt:lpstr>VISUALIZE YOURSELF</vt:lpstr>
      <vt:lpstr>TAKE RISKS ONCE YOU'VE GAINED ENOUGH SELF CONFIDENCE</vt:lpstr>
      <vt:lpstr>PowerPoint Presentation</vt:lpstr>
      <vt:lpstr>SET YOURSELF UP TO WIN</vt:lpstr>
      <vt:lpstr>HELP SOMEONE ELSE</vt:lpstr>
      <vt:lpstr>CREATE PERSONAL BOUNDARIES</vt:lpstr>
      <vt:lpstr>CARE FOR YOURSELF</vt:lpstr>
      <vt:lpstr>TAKE THE 100 DAYS OF REJECTION CHALLENGE</vt:lpstr>
      <vt:lpstr>STOP COMPARING STAY FOCUSED ON YOU</vt:lpstr>
      <vt:lpstr>BE FEARLESS</vt:lpstr>
      <vt:lpstr>STAND UP FOR YOUR SELF</vt:lpstr>
      <vt:lpstr>ACT POSITIVE</vt:lpstr>
      <vt:lpstr>GET PREPARED</vt:lpstr>
      <vt:lpstr>BE GRATEFUL</vt:lpstr>
      <vt:lpstr>DRESS UP WELL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OUT HOW CONFIDENT YOU APPEAR TO OTHERS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Wajiha M.Ismail</dc:creator>
  <cp:lastModifiedBy>Wajiha M.Ismail</cp:lastModifiedBy>
  <cp:revision>167</cp:revision>
  <dcterms:created xsi:type="dcterms:W3CDTF">2019-10-31T14:18:23Z</dcterms:created>
  <dcterms:modified xsi:type="dcterms:W3CDTF">2019-10-31T20:03:34Z</dcterms:modified>
</cp:coreProperties>
</file>